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0"/>
  </p:notesMasterIdLst>
  <p:sldIdLst>
    <p:sldId id="256" r:id="rId2"/>
    <p:sldId id="257" r:id="rId3"/>
    <p:sldId id="259" r:id="rId4"/>
    <p:sldId id="272" r:id="rId5"/>
    <p:sldId id="258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4" r:id="rId14"/>
    <p:sldId id="265" r:id="rId15"/>
    <p:sldId id="273" r:id="rId16"/>
    <p:sldId id="278" r:id="rId17"/>
    <p:sldId id="279" r:id="rId18"/>
    <p:sldId id="281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77" r:id="rId32"/>
    <p:sldId id="267" r:id="rId33"/>
    <p:sldId id="270" r:id="rId34"/>
    <p:sldId id="271" r:id="rId35"/>
    <p:sldId id="293" r:id="rId36"/>
    <p:sldId id="294" r:id="rId37"/>
    <p:sldId id="296" r:id="rId38"/>
    <p:sldId id="295" r:id="rId39"/>
  </p:sldIdLst>
  <p:sldSz cx="18288000" cy="10058400"/>
  <p:notesSz cx="6858000" cy="9144000"/>
  <p:defaultTextStyle>
    <a:defPPr>
      <a:defRPr lang="en-US"/>
    </a:defPPr>
    <a:lvl1pPr marL="0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60614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21227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81843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42457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03071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63684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24300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84914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E1A3DD"/>
    <a:srgbClr val="7F2979"/>
    <a:srgbClr val="1B2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24" autoAdjust="0"/>
  </p:normalViewPr>
  <p:slideViewPr>
    <p:cSldViewPr>
      <p:cViewPr varScale="1">
        <p:scale>
          <a:sx n="53" d="100"/>
          <a:sy n="53" d="100"/>
        </p:scale>
        <p:origin x="802" y="77"/>
      </p:cViewPr>
      <p:guideLst>
        <p:guide orient="horz" pos="316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B8D6-F157-459A-859F-6D6C9557527F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738" y="685800"/>
            <a:ext cx="623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A6ECB-BCEF-451E-B28F-752C86F0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A6ECB-BCEF-451E-B28F-752C86F022A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A6ECB-BCEF-451E-B28F-752C86F022A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24625"/>
            <a:ext cx="15544800" cy="2156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699760"/>
            <a:ext cx="1280160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09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1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29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39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49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59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6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478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591397"/>
            <a:ext cx="8229600" cy="1258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591397"/>
            <a:ext cx="24384000" cy="1258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463454"/>
            <a:ext cx="15544800" cy="1997710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263181"/>
            <a:ext cx="15544800" cy="2200274"/>
          </a:xfrm>
        </p:spPr>
        <p:txBody>
          <a:bodyPr anchor="b"/>
          <a:lstStyle>
            <a:lvl1pPr marL="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1pPr>
            <a:lvl2pPr marL="80984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1969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2954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3939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4924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5908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6893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47878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3441277"/>
            <a:ext cx="16306800" cy="973709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5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0400" y="3441277"/>
            <a:ext cx="16306800" cy="973709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5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2802"/>
            <a:ext cx="1645920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251499"/>
            <a:ext cx="8080376" cy="938318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09849" indent="0">
              <a:buNone/>
              <a:defRPr sz="3500" b="1"/>
            </a:lvl2pPr>
            <a:lvl3pPr marL="1619696" indent="0">
              <a:buNone/>
              <a:defRPr sz="3200" b="1"/>
            </a:lvl3pPr>
            <a:lvl4pPr marL="2429544" indent="0">
              <a:buNone/>
              <a:defRPr sz="2800" b="1"/>
            </a:lvl4pPr>
            <a:lvl5pPr marL="3239391" indent="0">
              <a:buNone/>
              <a:defRPr sz="2800" b="1"/>
            </a:lvl5pPr>
            <a:lvl6pPr marL="4049240" indent="0">
              <a:buNone/>
              <a:defRPr sz="2800" b="1"/>
            </a:lvl6pPr>
            <a:lvl7pPr marL="4859087" indent="0">
              <a:buNone/>
              <a:defRPr sz="2800" b="1"/>
            </a:lvl7pPr>
            <a:lvl8pPr marL="5668935" indent="0">
              <a:buNone/>
              <a:defRPr sz="2800" b="1"/>
            </a:lvl8pPr>
            <a:lvl9pPr marL="6478784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189817"/>
            <a:ext cx="8080376" cy="5795222"/>
          </a:xfrm>
        </p:spPr>
        <p:txBody>
          <a:bodyPr/>
          <a:lstStyle>
            <a:lvl1pPr>
              <a:defRPr sz="4300"/>
            </a:lvl1pPr>
            <a:lvl2pPr>
              <a:defRPr sz="35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3" y="2251499"/>
            <a:ext cx="8083550" cy="938318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09849" indent="0">
              <a:buNone/>
              <a:defRPr sz="3500" b="1"/>
            </a:lvl2pPr>
            <a:lvl3pPr marL="1619696" indent="0">
              <a:buNone/>
              <a:defRPr sz="3200" b="1"/>
            </a:lvl3pPr>
            <a:lvl4pPr marL="2429544" indent="0">
              <a:buNone/>
              <a:defRPr sz="2800" b="1"/>
            </a:lvl4pPr>
            <a:lvl5pPr marL="3239391" indent="0">
              <a:buNone/>
              <a:defRPr sz="2800" b="1"/>
            </a:lvl5pPr>
            <a:lvl6pPr marL="4049240" indent="0">
              <a:buNone/>
              <a:defRPr sz="2800" b="1"/>
            </a:lvl6pPr>
            <a:lvl7pPr marL="4859087" indent="0">
              <a:buNone/>
              <a:defRPr sz="2800" b="1"/>
            </a:lvl7pPr>
            <a:lvl8pPr marL="5668935" indent="0">
              <a:buNone/>
              <a:defRPr sz="2800" b="1"/>
            </a:lvl8pPr>
            <a:lvl9pPr marL="6478784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3" y="3189817"/>
            <a:ext cx="8083550" cy="5795222"/>
          </a:xfrm>
        </p:spPr>
        <p:txBody>
          <a:bodyPr/>
          <a:lstStyle>
            <a:lvl1pPr>
              <a:defRPr sz="4300"/>
            </a:lvl1pPr>
            <a:lvl2pPr>
              <a:defRPr sz="35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3" y="400473"/>
            <a:ext cx="6016626" cy="1704340"/>
          </a:xfrm>
        </p:spPr>
        <p:txBody>
          <a:bodyPr anchor="b"/>
          <a:lstStyle>
            <a:lvl1pPr algn="l">
              <a:defRPr sz="3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0475"/>
            <a:ext cx="10223500" cy="8584566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3" y="2104815"/>
            <a:ext cx="6016626" cy="6880226"/>
          </a:xfrm>
        </p:spPr>
        <p:txBody>
          <a:bodyPr/>
          <a:lstStyle>
            <a:lvl1pPr marL="0" indent="0">
              <a:buNone/>
              <a:defRPr sz="2500"/>
            </a:lvl1pPr>
            <a:lvl2pPr marL="809849" indent="0">
              <a:buNone/>
              <a:defRPr sz="2100"/>
            </a:lvl2pPr>
            <a:lvl3pPr marL="1619696" indent="0">
              <a:buNone/>
              <a:defRPr sz="1800"/>
            </a:lvl3pPr>
            <a:lvl4pPr marL="2429544" indent="0">
              <a:buNone/>
              <a:defRPr sz="1600"/>
            </a:lvl4pPr>
            <a:lvl5pPr marL="3239391" indent="0">
              <a:buNone/>
              <a:defRPr sz="1600"/>
            </a:lvl5pPr>
            <a:lvl6pPr marL="4049240" indent="0">
              <a:buNone/>
              <a:defRPr sz="1600"/>
            </a:lvl6pPr>
            <a:lvl7pPr marL="4859087" indent="0">
              <a:buNone/>
              <a:defRPr sz="1600"/>
            </a:lvl7pPr>
            <a:lvl8pPr marL="5668935" indent="0">
              <a:buNone/>
              <a:defRPr sz="1600"/>
            </a:lvl8pPr>
            <a:lvl9pPr marL="6478784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040880"/>
            <a:ext cx="10972800" cy="831216"/>
          </a:xfrm>
        </p:spPr>
        <p:txBody>
          <a:bodyPr anchor="b"/>
          <a:lstStyle>
            <a:lvl1pPr algn="l">
              <a:defRPr sz="3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898737"/>
            <a:ext cx="10972800" cy="6035040"/>
          </a:xfrm>
        </p:spPr>
        <p:txBody>
          <a:bodyPr/>
          <a:lstStyle>
            <a:lvl1pPr marL="0" indent="0">
              <a:buNone/>
              <a:defRPr sz="5700"/>
            </a:lvl1pPr>
            <a:lvl2pPr marL="809849" indent="0">
              <a:buNone/>
              <a:defRPr sz="5000"/>
            </a:lvl2pPr>
            <a:lvl3pPr marL="1619696" indent="0">
              <a:buNone/>
              <a:defRPr sz="4300"/>
            </a:lvl3pPr>
            <a:lvl4pPr marL="2429544" indent="0">
              <a:buNone/>
              <a:defRPr sz="3500"/>
            </a:lvl4pPr>
            <a:lvl5pPr marL="3239391" indent="0">
              <a:buNone/>
              <a:defRPr sz="3500"/>
            </a:lvl5pPr>
            <a:lvl6pPr marL="4049240" indent="0">
              <a:buNone/>
              <a:defRPr sz="3500"/>
            </a:lvl6pPr>
            <a:lvl7pPr marL="4859087" indent="0">
              <a:buNone/>
              <a:defRPr sz="3500"/>
            </a:lvl7pPr>
            <a:lvl8pPr marL="5668935" indent="0">
              <a:buNone/>
              <a:defRPr sz="3500"/>
            </a:lvl8pPr>
            <a:lvl9pPr marL="6478784" indent="0">
              <a:buNone/>
              <a:defRPr sz="3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7872096"/>
            <a:ext cx="10972800" cy="1180464"/>
          </a:xfrm>
        </p:spPr>
        <p:txBody>
          <a:bodyPr/>
          <a:lstStyle>
            <a:lvl1pPr marL="0" indent="0">
              <a:buNone/>
              <a:defRPr sz="2500"/>
            </a:lvl1pPr>
            <a:lvl2pPr marL="809849" indent="0">
              <a:buNone/>
              <a:defRPr sz="2100"/>
            </a:lvl2pPr>
            <a:lvl3pPr marL="1619696" indent="0">
              <a:buNone/>
              <a:defRPr sz="1800"/>
            </a:lvl3pPr>
            <a:lvl4pPr marL="2429544" indent="0">
              <a:buNone/>
              <a:defRPr sz="1600"/>
            </a:lvl4pPr>
            <a:lvl5pPr marL="3239391" indent="0">
              <a:buNone/>
              <a:defRPr sz="1600"/>
            </a:lvl5pPr>
            <a:lvl6pPr marL="4049240" indent="0">
              <a:buNone/>
              <a:defRPr sz="1600"/>
            </a:lvl6pPr>
            <a:lvl7pPr marL="4859087" indent="0">
              <a:buNone/>
              <a:defRPr sz="1600"/>
            </a:lvl7pPr>
            <a:lvl8pPr marL="5668935" indent="0">
              <a:buNone/>
              <a:defRPr sz="1600"/>
            </a:lvl8pPr>
            <a:lvl9pPr marL="6478784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bg1"/>
            </a:gs>
            <a:gs pos="40000">
              <a:srgbClr val="7F2979"/>
            </a:gs>
            <a:gs pos="100000">
              <a:srgbClr val="7F297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02802"/>
            <a:ext cx="16459200" cy="1676400"/>
          </a:xfrm>
          <a:prstGeom prst="rect">
            <a:avLst/>
          </a:prstGeom>
        </p:spPr>
        <p:txBody>
          <a:bodyPr vert="horz" lIns="161970" tIns="80985" rIns="161970" bIns="8098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46962"/>
            <a:ext cx="16459200" cy="6638079"/>
          </a:xfrm>
          <a:prstGeom prst="rect">
            <a:avLst/>
          </a:prstGeom>
        </p:spPr>
        <p:txBody>
          <a:bodyPr vert="horz" lIns="161970" tIns="80985" rIns="161970" bIns="8098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322649"/>
            <a:ext cx="4267200" cy="535517"/>
          </a:xfrm>
          <a:prstGeom prst="rect">
            <a:avLst/>
          </a:prstGeom>
        </p:spPr>
        <p:txBody>
          <a:bodyPr vert="horz" lIns="161970" tIns="80985" rIns="161970" bIns="80985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322649"/>
            <a:ext cx="5791200" cy="535517"/>
          </a:xfrm>
          <a:prstGeom prst="rect">
            <a:avLst/>
          </a:prstGeom>
        </p:spPr>
        <p:txBody>
          <a:bodyPr vert="horz" lIns="161970" tIns="80985" rIns="161970" bIns="80985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322649"/>
            <a:ext cx="4267200" cy="535517"/>
          </a:xfrm>
          <a:prstGeom prst="rect">
            <a:avLst/>
          </a:prstGeom>
        </p:spPr>
        <p:txBody>
          <a:bodyPr vert="horz" lIns="161970" tIns="80985" rIns="161970" bIns="80985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med">
    <p:fade thruBlk="1"/>
  </p:transition>
  <p:txStyles>
    <p:titleStyle>
      <a:lvl1pPr algn="ctr" defTabSz="1619696" rtl="0" eaLnBrk="1" latinLnBrk="0" hangingPunct="1">
        <a:spcBef>
          <a:spcPct val="0"/>
        </a:spcBef>
        <a:buNone/>
        <a:defRPr sz="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7386" indent="-607386" algn="l" defTabSz="1619696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16003" indent="-506155" algn="l" defTabSz="1619696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24620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34467" indent="-404924" algn="l" defTabSz="1619696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644315" indent="-404924" algn="l" defTabSz="1619696" rtl="0" eaLnBrk="1" latinLnBrk="0" hangingPunct="1">
        <a:spcBef>
          <a:spcPct val="20000"/>
        </a:spcBef>
        <a:buFont typeface="Arial" pitchFamily="34" charset="0"/>
        <a:buChar char="»"/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54162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264011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073860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6883706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09849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19696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29544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39391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49240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59087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68935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478784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895600"/>
            <a:ext cx="14478000" cy="1826185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u="sng" dirty="0">
                <a:solidFill>
                  <a:schemeClr val="bg1"/>
                </a:solidFill>
              </a:rPr>
              <a:t>Project Title</a:t>
            </a:r>
            <a:r>
              <a:rPr lang="en-US" sz="4400" b="1" dirty="0">
                <a:solidFill>
                  <a:schemeClr val="bg1"/>
                </a:solidFill>
              </a:rPr>
              <a:t> :-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AR and VR based Educational Software.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046018"/>
            <a:ext cx="15240000" cy="1795408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Government Polytechnic, Bramhapuri.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Department of Computer Technology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6595917"/>
            <a:ext cx="7010400" cy="2903403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u="sng" dirty="0">
                <a:solidFill>
                  <a:schemeClr val="bg1"/>
                </a:solidFill>
              </a:rPr>
              <a:t>Group Members</a:t>
            </a:r>
            <a:r>
              <a:rPr lang="en-US" sz="4000" b="1" dirty="0">
                <a:solidFill>
                  <a:schemeClr val="bg1"/>
                </a:solidFill>
              </a:rPr>
              <a:t> :</a:t>
            </a:r>
          </a:p>
          <a:p>
            <a:pPr algn="ctr">
              <a:buFont typeface="Wingdings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Sagar Bishwas</a:t>
            </a:r>
          </a:p>
          <a:p>
            <a:pPr algn="ctr">
              <a:buFont typeface="Wingdings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</a:rPr>
              <a:t> Pranjali Bramhankar</a:t>
            </a:r>
          </a:p>
          <a:p>
            <a:pPr algn="ctr">
              <a:buFont typeface="Wingdings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</a:rPr>
              <a:t> Gourav Kolhatkar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598" y="4800600"/>
            <a:ext cx="6248405" cy="1826185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u="sng" dirty="0">
                <a:solidFill>
                  <a:schemeClr val="bg1"/>
                </a:solidFill>
              </a:rPr>
              <a:t>Guided By</a:t>
            </a:r>
            <a:r>
              <a:rPr lang="en-US" sz="4400" b="1" dirty="0">
                <a:solidFill>
                  <a:schemeClr val="bg1"/>
                </a:solidFill>
              </a:rPr>
              <a:t> :</a:t>
            </a:r>
          </a:p>
          <a:p>
            <a:pPr algn="ctr">
              <a:buFont typeface="Wingdings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Prof. S.I.Bansod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ollege\Project ppt img\Abc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5725" y="0"/>
            <a:ext cx="18459450" cy="100584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College\Project ppt img\Cl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9328"/>
            <a:ext cx="18288002" cy="1029705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" cstate="print"/>
          <a:srcRect l="19546" t="19792" r="17203" b="13542"/>
          <a:stretch>
            <a:fillRect/>
          </a:stretch>
        </p:blipFill>
        <p:spPr bwMode="auto">
          <a:xfrm>
            <a:off x="0" y="0"/>
            <a:ext cx="18288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6200" y="9397425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Fig.</a:t>
            </a:r>
            <a:r>
              <a:rPr lang="en-US" sz="3200" dirty="0"/>
              <a:t> </a:t>
            </a:r>
            <a:r>
              <a:rPr lang="en-US" sz="3200" b="1" dirty="0"/>
              <a:t>DFD Diagram Level 1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5600" y="3751928"/>
            <a:ext cx="1249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Graphical User Interface</a:t>
            </a:r>
          </a:p>
          <a:p>
            <a:pPr marL="514350" indent="-514350" algn="ctr"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Vuforia</a:t>
            </a:r>
            <a:r>
              <a:rPr lang="en-US" sz="4000" b="1" dirty="0">
                <a:solidFill>
                  <a:schemeClr val="bg1"/>
                </a:solidFill>
              </a:rPr>
              <a:t> (AR Module)</a:t>
            </a:r>
          </a:p>
          <a:p>
            <a:pPr marL="514350" indent="-514350"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C# Scripts</a:t>
            </a:r>
          </a:p>
          <a:p>
            <a:pPr marL="514350" indent="-514350"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3d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1800" y="4367481"/>
            <a:ext cx="1234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Modules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 -0.340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" presetID="4" presetClass="emph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to="2" calcmode="lin" valueType="num">
                                      <p:cBhvr override="childStyle"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phone-248809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3178" y="381000"/>
            <a:ext cx="5041644" cy="9296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73000"/>
              </a:prstClr>
            </a:outerShdw>
          </a:effectLst>
        </p:spPr>
      </p:pic>
      <p:pic>
        <p:nvPicPr>
          <p:cNvPr id="1027" name="Picture 3" descr="C:\Users\Admin\Desktop\Screenshot_20190301-15415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3580" y="967884"/>
            <a:ext cx="4732940" cy="7781544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>
            <a:stCxn id="27" idx="2"/>
          </p:cNvCxnSpPr>
          <p:nvPr/>
        </p:nvCxnSpPr>
        <p:spPr>
          <a:xfrm flipH="1" flipV="1">
            <a:off x="11125200" y="2819400"/>
            <a:ext cx="3810000" cy="2461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1125200" y="3962400"/>
            <a:ext cx="3733800" cy="1295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2"/>
          </p:cNvCxnSpPr>
          <p:nvPr/>
        </p:nvCxnSpPr>
        <p:spPr>
          <a:xfrm flipH="1" flipV="1">
            <a:off x="11049000" y="5105400"/>
            <a:ext cx="3886200" cy="175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7" idx="2"/>
          </p:cNvCxnSpPr>
          <p:nvPr/>
        </p:nvCxnSpPr>
        <p:spPr>
          <a:xfrm flipH="1">
            <a:off x="11049000" y="5280689"/>
            <a:ext cx="3886200" cy="89151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7" idx="2"/>
          </p:cNvCxnSpPr>
          <p:nvPr/>
        </p:nvCxnSpPr>
        <p:spPr>
          <a:xfrm flipH="1">
            <a:off x="11049000" y="5280689"/>
            <a:ext cx="3886200" cy="241551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7" idx="2"/>
          </p:cNvCxnSpPr>
          <p:nvPr/>
        </p:nvCxnSpPr>
        <p:spPr>
          <a:xfrm flipH="1" flipV="1">
            <a:off x="11201400" y="1295400"/>
            <a:ext cx="3733800" cy="3985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35200" y="4782978"/>
            <a:ext cx="3048000" cy="995422"/>
          </a:xfrm>
          <a:prstGeom prst="ellipse">
            <a:avLst/>
          </a:prstGeom>
          <a:noFill/>
          <a:ln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Buttons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066800" y="838200"/>
            <a:ext cx="2514600" cy="9954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Label</a:t>
            </a:r>
          </a:p>
        </p:txBody>
      </p:sp>
      <p:cxnSp>
        <p:nvCxnSpPr>
          <p:cNvPr id="58" name="Straight Arrow Connector 57"/>
          <p:cNvCxnSpPr>
            <a:stCxn id="57" idx="6"/>
          </p:cNvCxnSpPr>
          <p:nvPr/>
        </p:nvCxnSpPr>
        <p:spPr>
          <a:xfrm>
            <a:off x="3581400" y="1335911"/>
            <a:ext cx="3124200" cy="264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(</a:t>
            </a:r>
            <a:r>
              <a:rPr lang="en-US" sz="8000" b="1" dirty="0" err="1">
                <a:solidFill>
                  <a:schemeClr val="bg1"/>
                </a:solidFill>
              </a:rPr>
              <a:t>Vuforia</a:t>
            </a:r>
            <a:r>
              <a:rPr lang="en-US" sz="8000" b="1" dirty="0">
                <a:solidFill>
                  <a:schemeClr val="bg1"/>
                </a:solidFill>
              </a:rPr>
              <a:t>) AR Module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ollege\Project ppt img\vuforia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7178" y="2895600"/>
            <a:ext cx="10093644" cy="42672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090" t="10417" r="48905" b="10277"/>
          <a:stretch>
            <a:fillRect/>
          </a:stretch>
        </p:blipFill>
        <p:spPr bwMode="auto">
          <a:xfrm>
            <a:off x="8300103" y="194734"/>
            <a:ext cx="9759297" cy="966893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52" name="AutoShape 4" descr="Loading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Loading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 descr="C:\Users\Admin\Desktop\College\Project ppt img\low_resolutio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43200"/>
            <a:ext cx="6056312" cy="4845050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>
            <a:off x="6132512" y="5165725"/>
            <a:ext cx="2020888" cy="15875"/>
          </a:xfrm>
          <a:prstGeom prst="straightConnector1">
            <a:avLst/>
          </a:prstGeom>
          <a:ln w="76200">
            <a:solidFill>
              <a:srgbClr val="2121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80610" y="4536757"/>
            <a:ext cx="2501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Processed Image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phone-248809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81000"/>
            <a:ext cx="5041644" cy="9296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73000"/>
              </a:prstClr>
            </a:outerShdw>
          </a:effectLst>
        </p:spPr>
      </p:pic>
      <p:pic>
        <p:nvPicPr>
          <p:cNvPr id="2" name="Picture 2" descr="C:\Users\Admin\Desktop\College\Project ppt img\Screenshot_20190306-1503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484" y="990600"/>
            <a:ext cx="4754436" cy="7781544"/>
          </a:xfrm>
          <a:prstGeom prst="rect">
            <a:avLst/>
          </a:prstGeom>
          <a:noFill/>
        </p:spPr>
      </p:pic>
      <p:pic>
        <p:nvPicPr>
          <p:cNvPr id="15" name="Picture 2" descr="C:\Users\Admin\Desktop\phone-248809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3000" y="381000"/>
            <a:ext cx="5041644" cy="9296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73000"/>
              </a:prstClr>
            </a:outerShdw>
          </a:effectLst>
        </p:spPr>
      </p:pic>
      <p:pic>
        <p:nvPicPr>
          <p:cNvPr id="1028" name="Picture 4" descr="C:\Users\Admin\Desktop\College\Project ppt img\Screenshot_20190306-1503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03239" y="981456"/>
            <a:ext cx="4766882" cy="7781544"/>
          </a:xfrm>
          <a:prstGeom prst="rect">
            <a:avLst/>
          </a:prstGeom>
          <a:noFill/>
        </p:spPr>
      </p:pic>
      <p:cxnSp>
        <p:nvCxnSpPr>
          <p:cNvPr id="21" name="Straight Arrow Connector 20"/>
          <p:cNvCxnSpPr/>
          <p:nvPr/>
        </p:nvCxnSpPr>
        <p:spPr>
          <a:xfrm>
            <a:off x="7315200" y="5181600"/>
            <a:ext cx="3581400" cy="0"/>
          </a:xfrm>
          <a:prstGeom prst="straightConnector1">
            <a:avLst/>
          </a:prstGeom>
          <a:ln w="76200">
            <a:solidFill>
              <a:srgbClr val="2121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0" y="4114800"/>
            <a:ext cx="45127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After Processing and Detecting </a:t>
            </a:r>
          </a:p>
          <a:p>
            <a:pPr algn="ctr"/>
            <a:r>
              <a:rPr lang="en-US" b="1" dirty="0"/>
              <a:t>the Image target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67100" y="3444151"/>
            <a:ext cx="1135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 survey published in The State of the Developer Nation Q1 report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en-US" sz="4000" b="1" dirty="0">
                <a:solidFill>
                  <a:schemeClr val="bg1"/>
                </a:solidFill>
              </a:rPr>
              <a:t>puts C# and C/C++ as the most used programming languages for AR/VR development. This is not a coincidence.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C#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3645745"/>
            <a:ext cx="9144000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Main Menu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Event Handling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Fade Animation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 -0.3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43200" y="4367481"/>
            <a:ext cx="1280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Problem Definition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3D Models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8" y="0"/>
            <a:ext cx="1975999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9375"/>
          <a:stretch>
            <a:fillRect/>
          </a:stretch>
        </p:blipFill>
        <p:spPr bwMode="auto">
          <a:xfrm>
            <a:off x="-871342" y="0"/>
            <a:ext cx="2003068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5447" t="15625" b="9375"/>
          <a:stretch>
            <a:fillRect/>
          </a:stretch>
        </p:blipFill>
        <p:spPr bwMode="auto">
          <a:xfrm>
            <a:off x="-940592" y="0"/>
            <a:ext cx="2016918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9" y="0"/>
            <a:ext cx="19760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5447" t="15625" b="8333"/>
          <a:stretch>
            <a:fillRect/>
          </a:stretch>
        </p:blipFill>
        <p:spPr bwMode="auto">
          <a:xfrm>
            <a:off x="-802447" y="0"/>
            <a:ext cx="1989289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861" t="14583" b="8333"/>
          <a:stretch>
            <a:fillRect/>
          </a:stretch>
        </p:blipFill>
        <p:spPr bwMode="auto">
          <a:xfrm>
            <a:off x="-838199" y="-52023"/>
            <a:ext cx="19964400" cy="10162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r="1391" b="8333"/>
          <a:stretch>
            <a:fillRect/>
          </a:stretch>
        </p:blipFill>
        <p:spPr bwMode="auto">
          <a:xfrm>
            <a:off x="-574589" y="0"/>
            <a:ext cx="19437178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9" y="0"/>
            <a:ext cx="19760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9" y="0"/>
            <a:ext cx="19760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bexp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3632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096000" y="2286000"/>
            <a:ext cx="6705600" cy="487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15000" y="5486400"/>
            <a:ext cx="22098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591800" y="5638800"/>
            <a:ext cx="22098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bexp4.jpg"/>
          <p:cNvPicPr>
            <a:picLocks noChangeAspect="1"/>
          </p:cNvPicPr>
          <p:nvPr/>
        </p:nvPicPr>
        <p:blipFill>
          <a:blip r:embed="rId2" cstate="print"/>
          <a:srcRect l="32432" t="21622" r="28379" b="31081"/>
          <a:stretch>
            <a:fillRect/>
          </a:stretch>
        </p:blipFill>
        <p:spPr>
          <a:xfrm>
            <a:off x="7086600" y="2133600"/>
            <a:ext cx="4191000" cy="50581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7086600" y="1600200"/>
            <a:ext cx="1143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7" y="0"/>
            <a:ext cx="1975999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Application and Future Scope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College\Project ppt img\Clas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8600"/>
            <a:ext cx="18440400" cy="105156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College\Project ppt img\Engineer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2" y="0"/>
            <a:ext cx="18265176" cy="1005840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College\Project ppt img\Medical.png"/>
          <p:cNvPicPr>
            <a:picLocks noChangeAspect="1" noChangeArrowheads="1"/>
          </p:cNvPicPr>
          <p:nvPr/>
        </p:nvPicPr>
        <p:blipFill>
          <a:blip r:embed="rId2" cstate="print"/>
          <a:srcRect t="16461"/>
          <a:stretch>
            <a:fillRect/>
          </a:stretch>
        </p:blipFill>
        <p:spPr bwMode="auto">
          <a:xfrm>
            <a:off x="0" y="16228"/>
            <a:ext cx="18288000" cy="1002594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7700" y="2274630"/>
            <a:ext cx="9372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Font typeface="Wingdings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</a:rPr>
              <a:t> The AR system is highly interactive in           nature and operates simultaneously with real time environment. </a:t>
            </a:r>
          </a:p>
          <a:p>
            <a:pPr lvl="0" algn="just">
              <a:buFont typeface="Wingdings" pitchFamily="2" charset="2"/>
              <a:buChar char="§"/>
            </a:pPr>
            <a:endParaRPr lang="en-US" sz="4000" b="1" dirty="0">
              <a:solidFill>
                <a:schemeClr val="bg1"/>
              </a:solidFill>
            </a:endParaRPr>
          </a:p>
          <a:p>
            <a:pPr lvl="0" algn="just">
              <a:buFont typeface="Wingdings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</a:rPr>
              <a:t> It reduces line between real world and virtual world. </a:t>
            </a:r>
          </a:p>
          <a:p>
            <a:pPr lvl="0" algn="just">
              <a:buFont typeface="Wingdings" pitchFamily="2" charset="2"/>
              <a:buChar char="§"/>
            </a:pPr>
            <a:endParaRPr lang="en-US" sz="4000" b="1" dirty="0">
              <a:solidFill>
                <a:schemeClr val="bg1"/>
              </a:solidFill>
            </a:endParaRPr>
          </a:p>
          <a:p>
            <a:pPr lvl="0" algn="just">
              <a:buFont typeface="Wingdings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</a:rPr>
              <a:t> It enhances perceptions and interactions with the real world.</a:t>
            </a:r>
          </a:p>
          <a:p>
            <a:pPr lvl="0" algn="just">
              <a:buFont typeface="Wingdings" pitchFamily="2" charset="2"/>
              <a:buChar char="§"/>
            </a:pPr>
            <a:endParaRPr lang="en-US" sz="4000" b="1" dirty="0">
              <a:solidFill>
                <a:schemeClr val="bg1"/>
              </a:solidFill>
            </a:endParaRPr>
          </a:p>
          <a:p>
            <a:pPr lvl="0" algn="just">
              <a:buFont typeface="Wingdings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</a:rPr>
              <a:t> It can be applied to part of </a:t>
            </a:r>
            <a:r>
              <a:rPr lang="en-US" sz="4000" b="1" dirty="0" err="1">
                <a:solidFill>
                  <a:schemeClr val="bg1"/>
                </a:solidFill>
              </a:rPr>
              <a:t>practicals</a:t>
            </a:r>
            <a:r>
              <a:rPr lang="en-US" sz="4000" b="1" dirty="0">
                <a:solidFill>
                  <a:schemeClr val="bg1"/>
                </a:solidFill>
              </a:rPr>
              <a:t> as it makes things memorable and eye catching.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200" y="4367481"/>
            <a:ext cx="1203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Advantages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3700" y="2274630"/>
            <a:ext cx="12420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Font typeface="Arial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 A need of extra wearable device :</a:t>
            </a:r>
          </a:p>
          <a:p>
            <a:pPr algn="just"/>
            <a:r>
              <a:rPr lang="en-US" sz="4000" b="1" dirty="0">
                <a:solidFill>
                  <a:schemeClr val="bg1"/>
                </a:solidFill>
              </a:rPr>
              <a:t>Since users may want to feel more authenticity in AR, wearable devices such as Google Glass and Apple’s  </a:t>
            </a:r>
            <a:r>
              <a:rPr lang="en-US" sz="4000" b="1" dirty="0" err="1">
                <a:solidFill>
                  <a:schemeClr val="bg1"/>
                </a:solidFill>
              </a:rPr>
              <a:t>iWatch</a:t>
            </a:r>
            <a:r>
              <a:rPr lang="en-US" sz="4000" b="1" dirty="0">
                <a:solidFill>
                  <a:schemeClr val="bg1"/>
                </a:solidFill>
              </a:rPr>
              <a:t>  may be provided for users in order to offer authentic experiences in more convenient yet expansive way.</a:t>
            </a:r>
          </a:p>
          <a:p>
            <a:pPr algn="just"/>
            <a:endParaRPr lang="en-US" sz="4000" b="1" dirty="0">
              <a:solidFill>
                <a:schemeClr val="bg1"/>
              </a:solidFill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 Technical Failure  :</a:t>
            </a:r>
          </a:p>
          <a:p>
            <a:pPr algn="just"/>
            <a:r>
              <a:rPr lang="en-US" sz="4000" b="1" dirty="0">
                <a:solidFill>
                  <a:schemeClr val="bg1"/>
                </a:solidFill>
              </a:rPr>
              <a:t>Technical failures like camera not working, damaged screen or Low battery of  mobile phone may cause trouble while using the application.</a:t>
            </a:r>
          </a:p>
          <a:p>
            <a:pPr algn="just">
              <a:buFont typeface="Arial" pitchFamily="34" charset="0"/>
              <a:buChar char="•"/>
            </a:pP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4367481"/>
            <a:ext cx="1203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Disadvantages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48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010919"/>
      </p:ext>
    </p:extLst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62100" y="4213592"/>
            <a:ext cx="1516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Comic Sans MS" pitchFamily="66" charset="0"/>
              </a:rPr>
              <a:t>Thank You !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College\Project ppt img\BudgetCl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-304798"/>
            <a:ext cx="18287998" cy="106679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bex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2800" y="3556140"/>
            <a:ext cx="3962400" cy="3246120"/>
          </a:xfrm>
          <a:prstGeom prst="rect">
            <a:avLst/>
          </a:prstGeom>
        </p:spPr>
      </p:pic>
      <p:pic>
        <p:nvPicPr>
          <p:cNvPr id="4" name="Picture 3" descr="labexp2.jpg"/>
          <p:cNvPicPr>
            <a:picLocks noChangeAspect="1"/>
          </p:cNvPicPr>
          <p:nvPr/>
        </p:nvPicPr>
        <p:blipFill>
          <a:blip r:embed="rId3" cstate="print"/>
          <a:srcRect t="4771" b="19428"/>
          <a:stretch>
            <a:fillRect/>
          </a:stretch>
        </p:blipFill>
        <p:spPr>
          <a:xfrm>
            <a:off x="0" y="-419100"/>
            <a:ext cx="18288000" cy="108966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bexp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18288000" cy="127254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bexp.jpg"/>
          <p:cNvPicPr>
            <a:picLocks noChangeAspect="1"/>
          </p:cNvPicPr>
          <p:nvPr/>
        </p:nvPicPr>
        <p:blipFill>
          <a:blip r:embed="rId2" cstate="print"/>
          <a:srcRect t="7629" b="19894"/>
          <a:stretch>
            <a:fillRect/>
          </a:stretch>
        </p:blipFill>
        <p:spPr>
          <a:xfrm>
            <a:off x="0" y="1"/>
            <a:ext cx="18288000" cy="100584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36374"/>
            <a:ext cx="1828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Introducing 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Augmented Reality Based Software for education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8159" y="4367481"/>
            <a:ext cx="124716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What is Augmented Reality 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3751928"/>
            <a:ext cx="1722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Augmented Reality is an interactive </a:t>
            </a:r>
            <a:r>
              <a:rPr lang="en-US" sz="4000" b="1" dirty="0" err="1">
                <a:solidFill>
                  <a:schemeClr val="bg1"/>
                </a:solidFill>
              </a:rPr>
              <a:t>experince</a:t>
            </a:r>
            <a:r>
              <a:rPr lang="en-US" sz="4000" b="1" dirty="0">
                <a:solidFill>
                  <a:schemeClr val="bg1"/>
                </a:solidFill>
              </a:rPr>
              <a:t> of a real–world environment where the object that reside in the real world are “Build Up” by computer generated information, sometimes across multiple sensory modalities, including visuals, camera and </a:t>
            </a:r>
            <a:r>
              <a:rPr lang="en-US" sz="4000" b="1" dirty="0" err="1">
                <a:solidFill>
                  <a:schemeClr val="bg1"/>
                </a:solidFill>
              </a:rPr>
              <a:t>Haptics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0 -0.3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326</Words>
  <Application>Microsoft Office PowerPoint</Application>
  <PresentationFormat>Custom</PresentationFormat>
  <Paragraphs>51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MITALI SARASWAT</cp:lastModifiedBy>
  <cp:revision>99</cp:revision>
  <dcterms:created xsi:type="dcterms:W3CDTF">2006-08-16T00:00:00Z</dcterms:created>
  <dcterms:modified xsi:type="dcterms:W3CDTF">2022-05-06T18:01:13Z</dcterms:modified>
</cp:coreProperties>
</file>